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76" r:id="rId9"/>
    <p:sldId id="277" r:id="rId10"/>
    <p:sldId id="272" r:id="rId11"/>
    <p:sldId id="275" r:id="rId12"/>
    <p:sldId id="278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909DBB-24C7-4651-9B4F-1828F198D49F}" type="doc">
      <dgm:prSet loTypeId="urn:microsoft.com/office/officeart/2005/8/layout/hierarchy1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CA1D9C2-361D-4E7B-9A62-23C26F142636}">
      <dgm:prSet/>
      <dgm:spPr/>
      <dgm:t>
        <a:bodyPr/>
        <a:lstStyle/>
        <a:p>
          <a:r>
            <a:rPr lang="pt-BR"/>
            <a:t>Segundo o dicionário, coisas são tudo o que existe ou que podem vir a existir real ou abstratamente.</a:t>
          </a:r>
          <a:endParaRPr lang="en-US"/>
        </a:p>
      </dgm:t>
    </dgm:pt>
    <dgm:pt modelId="{D93986F4-79B1-41A9-9533-27EFABE007F3}" type="parTrans" cxnId="{CE9350CE-DA3A-4DCF-A368-A3EB418DC9E8}">
      <dgm:prSet/>
      <dgm:spPr/>
      <dgm:t>
        <a:bodyPr/>
        <a:lstStyle/>
        <a:p>
          <a:endParaRPr lang="en-US"/>
        </a:p>
      </dgm:t>
    </dgm:pt>
    <dgm:pt modelId="{9591BFB1-81AE-4565-A75A-48F9C00003B4}" type="sibTrans" cxnId="{CE9350CE-DA3A-4DCF-A368-A3EB418DC9E8}">
      <dgm:prSet/>
      <dgm:spPr/>
      <dgm:t>
        <a:bodyPr/>
        <a:lstStyle/>
        <a:p>
          <a:endParaRPr lang="en-US"/>
        </a:p>
      </dgm:t>
    </dgm:pt>
    <dgm:pt modelId="{002829A9-FF3B-4184-AC05-21A73737C545}">
      <dgm:prSet/>
      <dgm:spPr/>
      <dgm:t>
        <a:bodyPr/>
        <a:lstStyle/>
        <a:p>
          <a:r>
            <a:rPr lang="pt-BR" dirty="0"/>
            <a:t>Já na Internet das Coisas, as coisas são os objetos que podem ser controlados.</a:t>
          </a:r>
          <a:endParaRPr lang="en-US" dirty="0"/>
        </a:p>
      </dgm:t>
    </dgm:pt>
    <dgm:pt modelId="{98CCB2C2-85AC-4C1F-BFB7-7CF3A9DD6BCE}" type="parTrans" cxnId="{BF359836-29AB-48C8-B2B3-1E1287B0E4D4}">
      <dgm:prSet/>
      <dgm:spPr/>
      <dgm:t>
        <a:bodyPr/>
        <a:lstStyle/>
        <a:p>
          <a:endParaRPr lang="en-US"/>
        </a:p>
      </dgm:t>
    </dgm:pt>
    <dgm:pt modelId="{61D18395-F3CF-4D50-A352-877234D0A2A2}" type="sibTrans" cxnId="{BF359836-29AB-48C8-B2B3-1E1287B0E4D4}">
      <dgm:prSet/>
      <dgm:spPr/>
      <dgm:t>
        <a:bodyPr/>
        <a:lstStyle/>
        <a:p>
          <a:endParaRPr lang="en-US"/>
        </a:p>
      </dgm:t>
    </dgm:pt>
    <dgm:pt modelId="{252145CB-6505-4ABA-9094-C4DFC8542F2E}" type="pres">
      <dgm:prSet presAssocID="{21909DBB-24C7-4651-9B4F-1828F198D4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E99A035-078A-4C87-A926-6CA7A542D52A}" type="pres">
      <dgm:prSet presAssocID="{0CA1D9C2-361D-4E7B-9A62-23C26F142636}" presName="hierRoot1" presStyleCnt="0"/>
      <dgm:spPr/>
    </dgm:pt>
    <dgm:pt modelId="{E14D7506-E6B5-4ABC-AB78-C7DA64D75FE0}" type="pres">
      <dgm:prSet presAssocID="{0CA1D9C2-361D-4E7B-9A62-23C26F142636}" presName="composite" presStyleCnt="0"/>
      <dgm:spPr/>
    </dgm:pt>
    <dgm:pt modelId="{C2958212-F0D5-4775-999E-B07719F5A773}" type="pres">
      <dgm:prSet presAssocID="{0CA1D9C2-361D-4E7B-9A62-23C26F142636}" presName="background" presStyleLbl="node0" presStyleIdx="0" presStyleCnt="2"/>
      <dgm:spPr/>
    </dgm:pt>
    <dgm:pt modelId="{B61A069E-4FB5-44C5-8EF1-B9A4BC979CFE}" type="pres">
      <dgm:prSet presAssocID="{0CA1D9C2-361D-4E7B-9A62-23C26F142636}" presName="text" presStyleLbl="fgAcc0" presStyleIdx="0" presStyleCnt="2">
        <dgm:presLayoutVars>
          <dgm:chPref val="3"/>
        </dgm:presLayoutVars>
      </dgm:prSet>
      <dgm:spPr/>
    </dgm:pt>
    <dgm:pt modelId="{D3136882-35F9-4EA7-B073-FF59DB4470D2}" type="pres">
      <dgm:prSet presAssocID="{0CA1D9C2-361D-4E7B-9A62-23C26F142636}" presName="hierChild2" presStyleCnt="0"/>
      <dgm:spPr/>
    </dgm:pt>
    <dgm:pt modelId="{69F99C4A-E5ED-4C4B-B4CB-265888A056BF}" type="pres">
      <dgm:prSet presAssocID="{002829A9-FF3B-4184-AC05-21A73737C545}" presName="hierRoot1" presStyleCnt="0"/>
      <dgm:spPr/>
    </dgm:pt>
    <dgm:pt modelId="{A56A0CDE-3032-4188-B0CB-428A1712CEFE}" type="pres">
      <dgm:prSet presAssocID="{002829A9-FF3B-4184-AC05-21A73737C545}" presName="composite" presStyleCnt="0"/>
      <dgm:spPr/>
    </dgm:pt>
    <dgm:pt modelId="{8608FEE9-7445-4F59-955D-1D26A118BB72}" type="pres">
      <dgm:prSet presAssocID="{002829A9-FF3B-4184-AC05-21A73737C545}" presName="background" presStyleLbl="node0" presStyleIdx="1" presStyleCnt="2"/>
      <dgm:spPr/>
    </dgm:pt>
    <dgm:pt modelId="{D6B4D64C-7DDA-4C12-BDD4-323F153C4BAF}" type="pres">
      <dgm:prSet presAssocID="{002829A9-FF3B-4184-AC05-21A73737C545}" presName="text" presStyleLbl="fgAcc0" presStyleIdx="1" presStyleCnt="2">
        <dgm:presLayoutVars>
          <dgm:chPref val="3"/>
        </dgm:presLayoutVars>
      </dgm:prSet>
      <dgm:spPr/>
    </dgm:pt>
    <dgm:pt modelId="{14D3DC44-2344-454F-9BF1-57C23935AA63}" type="pres">
      <dgm:prSet presAssocID="{002829A9-FF3B-4184-AC05-21A73737C545}" presName="hierChild2" presStyleCnt="0"/>
      <dgm:spPr/>
    </dgm:pt>
  </dgm:ptLst>
  <dgm:cxnLst>
    <dgm:cxn modelId="{AA649A10-6148-4CF7-A104-F775EDA971FE}" type="presOf" srcId="{21909DBB-24C7-4651-9B4F-1828F198D49F}" destId="{252145CB-6505-4ABA-9094-C4DFC8542F2E}" srcOrd="0" destOrd="0" presId="urn:microsoft.com/office/officeart/2005/8/layout/hierarchy1"/>
    <dgm:cxn modelId="{BF359836-29AB-48C8-B2B3-1E1287B0E4D4}" srcId="{21909DBB-24C7-4651-9B4F-1828F198D49F}" destId="{002829A9-FF3B-4184-AC05-21A73737C545}" srcOrd="1" destOrd="0" parTransId="{98CCB2C2-85AC-4C1F-BFB7-7CF3A9DD6BCE}" sibTransId="{61D18395-F3CF-4D50-A352-877234D0A2A2}"/>
    <dgm:cxn modelId="{F8510957-D712-4B5C-A2E6-BF164F66DF68}" type="presOf" srcId="{002829A9-FF3B-4184-AC05-21A73737C545}" destId="{D6B4D64C-7DDA-4C12-BDD4-323F153C4BAF}" srcOrd="0" destOrd="0" presId="urn:microsoft.com/office/officeart/2005/8/layout/hierarchy1"/>
    <dgm:cxn modelId="{D798D8AA-0089-416D-979E-723CA374468F}" type="presOf" srcId="{0CA1D9C2-361D-4E7B-9A62-23C26F142636}" destId="{B61A069E-4FB5-44C5-8EF1-B9A4BC979CFE}" srcOrd="0" destOrd="0" presId="urn:microsoft.com/office/officeart/2005/8/layout/hierarchy1"/>
    <dgm:cxn modelId="{CE9350CE-DA3A-4DCF-A368-A3EB418DC9E8}" srcId="{21909DBB-24C7-4651-9B4F-1828F198D49F}" destId="{0CA1D9C2-361D-4E7B-9A62-23C26F142636}" srcOrd="0" destOrd="0" parTransId="{D93986F4-79B1-41A9-9533-27EFABE007F3}" sibTransId="{9591BFB1-81AE-4565-A75A-48F9C00003B4}"/>
    <dgm:cxn modelId="{AC94EA67-F416-4ED9-B6BD-D1063393E715}" type="presParOf" srcId="{252145CB-6505-4ABA-9094-C4DFC8542F2E}" destId="{FE99A035-078A-4C87-A926-6CA7A542D52A}" srcOrd="0" destOrd="0" presId="urn:microsoft.com/office/officeart/2005/8/layout/hierarchy1"/>
    <dgm:cxn modelId="{ADE53F5A-138B-4FE9-9EC1-5D56DFA1E37C}" type="presParOf" srcId="{FE99A035-078A-4C87-A926-6CA7A542D52A}" destId="{E14D7506-E6B5-4ABC-AB78-C7DA64D75FE0}" srcOrd="0" destOrd="0" presId="urn:microsoft.com/office/officeart/2005/8/layout/hierarchy1"/>
    <dgm:cxn modelId="{6CE3CE7A-41C5-4900-AB7A-B9946977231F}" type="presParOf" srcId="{E14D7506-E6B5-4ABC-AB78-C7DA64D75FE0}" destId="{C2958212-F0D5-4775-999E-B07719F5A773}" srcOrd="0" destOrd="0" presId="urn:microsoft.com/office/officeart/2005/8/layout/hierarchy1"/>
    <dgm:cxn modelId="{F7466AE5-497E-4DCA-BE8C-B34D028F8A9B}" type="presParOf" srcId="{E14D7506-E6B5-4ABC-AB78-C7DA64D75FE0}" destId="{B61A069E-4FB5-44C5-8EF1-B9A4BC979CFE}" srcOrd="1" destOrd="0" presId="urn:microsoft.com/office/officeart/2005/8/layout/hierarchy1"/>
    <dgm:cxn modelId="{BF0E6AAE-9B94-400C-884E-AB8E31EB5154}" type="presParOf" srcId="{FE99A035-078A-4C87-A926-6CA7A542D52A}" destId="{D3136882-35F9-4EA7-B073-FF59DB4470D2}" srcOrd="1" destOrd="0" presId="urn:microsoft.com/office/officeart/2005/8/layout/hierarchy1"/>
    <dgm:cxn modelId="{70B62714-5DC2-4C3B-9A3C-7AA9C6117F6B}" type="presParOf" srcId="{252145CB-6505-4ABA-9094-C4DFC8542F2E}" destId="{69F99C4A-E5ED-4C4B-B4CB-265888A056BF}" srcOrd="1" destOrd="0" presId="urn:microsoft.com/office/officeart/2005/8/layout/hierarchy1"/>
    <dgm:cxn modelId="{4F38A5C4-34A6-4398-990E-13F697735C9C}" type="presParOf" srcId="{69F99C4A-E5ED-4C4B-B4CB-265888A056BF}" destId="{A56A0CDE-3032-4188-B0CB-428A1712CEFE}" srcOrd="0" destOrd="0" presId="urn:microsoft.com/office/officeart/2005/8/layout/hierarchy1"/>
    <dgm:cxn modelId="{B9932DD8-5486-4126-A602-5BC769E120BB}" type="presParOf" srcId="{A56A0CDE-3032-4188-B0CB-428A1712CEFE}" destId="{8608FEE9-7445-4F59-955D-1D26A118BB72}" srcOrd="0" destOrd="0" presId="urn:microsoft.com/office/officeart/2005/8/layout/hierarchy1"/>
    <dgm:cxn modelId="{1333185A-A77C-4D6D-8341-219A577F75C1}" type="presParOf" srcId="{A56A0CDE-3032-4188-B0CB-428A1712CEFE}" destId="{D6B4D64C-7DDA-4C12-BDD4-323F153C4BAF}" srcOrd="1" destOrd="0" presId="urn:microsoft.com/office/officeart/2005/8/layout/hierarchy1"/>
    <dgm:cxn modelId="{22F00503-20D0-4F06-A006-3B6BA6D4ED3D}" type="presParOf" srcId="{69F99C4A-E5ED-4C4B-B4CB-265888A056BF}" destId="{14D3DC44-2344-454F-9BF1-57C23935AA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58212-F0D5-4775-999E-B07719F5A773}">
      <dsp:nvSpPr>
        <dsp:cNvPr id="0" name=""/>
        <dsp:cNvSpPr/>
      </dsp:nvSpPr>
      <dsp:spPr>
        <a:xfrm>
          <a:off x="266147" y="709"/>
          <a:ext cx="4113912" cy="26123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1A069E-4FB5-44C5-8EF1-B9A4BC979CFE}">
      <dsp:nvSpPr>
        <dsp:cNvPr id="0" name=""/>
        <dsp:cNvSpPr/>
      </dsp:nvSpPr>
      <dsp:spPr>
        <a:xfrm>
          <a:off x="723249" y="434955"/>
          <a:ext cx="4113912" cy="2612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/>
            <a:t>Segundo o dicionário, coisas são tudo o que existe ou que podem vir a existir real ou abstratamente.</a:t>
          </a:r>
          <a:endParaRPr lang="en-US" sz="3100" kern="1200"/>
        </a:p>
      </dsp:txBody>
      <dsp:txXfrm>
        <a:off x="799762" y="511468"/>
        <a:ext cx="3960886" cy="2459308"/>
      </dsp:txXfrm>
    </dsp:sp>
    <dsp:sp modelId="{8608FEE9-7445-4F59-955D-1D26A118BB72}">
      <dsp:nvSpPr>
        <dsp:cNvPr id="0" name=""/>
        <dsp:cNvSpPr/>
      </dsp:nvSpPr>
      <dsp:spPr>
        <a:xfrm>
          <a:off x="5294263" y="709"/>
          <a:ext cx="4113912" cy="26123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B4D64C-7DDA-4C12-BDD4-323F153C4BAF}">
      <dsp:nvSpPr>
        <dsp:cNvPr id="0" name=""/>
        <dsp:cNvSpPr/>
      </dsp:nvSpPr>
      <dsp:spPr>
        <a:xfrm>
          <a:off x="5751364" y="434955"/>
          <a:ext cx="4113912" cy="2612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Já na Internet das Coisas, as coisas são os objetos que podem ser controlados.</a:t>
          </a:r>
          <a:endParaRPr lang="en-US" sz="3100" kern="1200" dirty="0"/>
        </a:p>
      </dsp:txBody>
      <dsp:txXfrm>
        <a:off x="5827877" y="511468"/>
        <a:ext cx="3960886" cy="2459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653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03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007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97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111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763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196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25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33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493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98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11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62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30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9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3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77D320-14CD-4C95-AE59-4232CDF9C577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1EA410-E80D-4A64-B646-315A6B8F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732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21426" y="2755100"/>
            <a:ext cx="7197726" cy="2421464"/>
          </a:xfrm>
        </p:spPr>
        <p:txBody>
          <a:bodyPr/>
          <a:lstStyle/>
          <a:p>
            <a:r>
              <a:rPr lang="pt-BR" dirty="0"/>
              <a:t>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6441989"/>
            <a:ext cx="2636108" cy="416010"/>
          </a:xfrm>
        </p:spPr>
        <p:txBody>
          <a:bodyPr>
            <a:normAutofit/>
          </a:bodyPr>
          <a:lstStyle/>
          <a:p>
            <a:r>
              <a:rPr lang="pt-BR" dirty="0"/>
              <a:t>Andressa Feitosa</a:t>
            </a:r>
          </a:p>
        </p:txBody>
      </p:sp>
    </p:spTree>
    <p:extLst>
      <p:ext uri="{BB962C8B-B14F-4D97-AF65-F5344CB8AC3E}">
        <p14:creationId xmlns:p14="http://schemas.microsoft.com/office/powerpoint/2010/main" val="257670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cenário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77" r="4951" b="16928"/>
          <a:stretch/>
        </p:blipFill>
        <p:spPr>
          <a:xfrm>
            <a:off x="685801" y="1688757"/>
            <a:ext cx="10574681" cy="47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EXPLICAÇÃO DO CENÁRIO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184592"/>
          </a:xfrm>
        </p:spPr>
        <p:txBody>
          <a:bodyPr/>
          <a:lstStyle/>
          <a:p>
            <a:r>
              <a:rPr lang="pt-BR" b="1" dirty="0"/>
              <a:t>Nuvem Internet - </a:t>
            </a:r>
            <a:r>
              <a:rPr lang="pt-BR" dirty="0"/>
              <a:t>vai fazer interligação entre as duas redes e fornecer a internet.</a:t>
            </a:r>
          </a:p>
          <a:p>
            <a:r>
              <a:rPr lang="pt-BR" b="1" dirty="0"/>
              <a:t>Server</a:t>
            </a:r>
            <a:r>
              <a:rPr lang="pt-BR" dirty="0"/>
              <a:t> - serve para datar e controlar os acontecimentos na LAN.</a:t>
            </a:r>
          </a:p>
          <a:p>
            <a:r>
              <a:rPr lang="pt-BR" b="1" dirty="0"/>
              <a:t>Nuvem LAN - </a:t>
            </a:r>
            <a:r>
              <a:rPr lang="pt-BR" dirty="0"/>
              <a:t>interligação entre as duas redes.</a:t>
            </a:r>
          </a:p>
          <a:p>
            <a:r>
              <a:rPr lang="pt-BR" b="1" dirty="0"/>
              <a:t>MCU</a:t>
            </a:r>
            <a:r>
              <a:rPr lang="pt-BR" dirty="0"/>
              <a:t> - Serve para controlar produtos periféricos, como a luz, a janela e a porta.</a:t>
            </a:r>
          </a:p>
          <a:p>
            <a:r>
              <a:rPr lang="pt-BR" b="1" dirty="0"/>
              <a:t>SBC</a:t>
            </a:r>
            <a:r>
              <a:rPr lang="pt-BR" dirty="0"/>
              <a:t> - O </a:t>
            </a:r>
            <a:r>
              <a:rPr lang="pt-BR" dirty="0" err="1"/>
              <a:t>microcontrolador</a:t>
            </a:r>
            <a:r>
              <a:rPr lang="pt-BR" dirty="0"/>
              <a:t> de placa única será útil para desenvolver o hardware do controlador.</a:t>
            </a:r>
          </a:p>
          <a:p>
            <a:r>
              <a:rPr lang="pt-BR" b="1" dirty="0"/>
              <a:t>Home gateway </a:t>
            </a:r>
            <a:r>
              <a:rPr lang="pt-BR" dirty="0"/>
              <a:t>- é um computador que acumula as funções de modem para internet, sua função é de fazer uma ponte entre as redes, traduzir as informações entre as redes e também é usado para prover recursos de segurança.</a:t>
            </a:r>
          </a:p>
          <a:p>
            <a:r>
              <a:rPr lang="pt-BR" b="1" dirty="0"/>
              <a:t>Aparelhos controlados </a:t>
            </a:r>
            <a:r>
              <a:rPr lang="pt-BR" dirty="0"/>
              <a:t>- luz, porta e janela.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158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F31A5C8-9325-49C7-937E-57434DBE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pt-BR" sz="4400"/>
              <a:t>O que é internet das coisas(iot)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CE70F5-ED74-459C-9719-D13E26DAB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000"/>
              <a:t>Simplificando, este é o conceito de conectar basicamente qualquer dispositivo com um botão liga / desliga para a Internet (e / ou um para o outro). Isso inclui tudo que você pode imaginar, desde dispositivos até pessoas. A IoT é uma rede gigante de "coisas" conectadas. O relacionamento será entre pessoas-pessoas, pessoas-coisas e coisas-coisas.</a:t>
            </a:r>
          </a:p>
        </p:txBody>
      </p:sp>
      <p:pic>
        <p:nvPicPr>
          <p:cNvPr id="4" name="giphy (3)">
            <a:hlinkClick r:id="" action="ppaction://media"/>
            <a:extLst>
              <a:ext uri="{FF2B5EF4-FFF2-40B4-BE49-F238E27FC236}">
                <a16:creationId xmlns:a16="http://schemas.microsoft.com/office/drawing/2014/main" id="{D3B9C705-CBAF-4691-A529-0F32328D82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3879" y="3684270"/>
            <a:ext cx="5143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A31D8CCB-6B7D-4060-9789-72E17A0C3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" b="243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 descr="Uma imagem contendo relógio&#10;&#10;Descrição gerada com muito alta confiança">
            <a:extLst>
              <a:ext uri="{FF2B5EF4-FFF2-40B4-BE49-F238E27FC236}">
                <a16:creationId xmlns:a16="http://schemas.microsoft.com/office/drawing/2014/main" id="{0C8B7D16-051E-4562-B872-ABF369C457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pt-BR" b="1" dirty="0"/>
              <a:t>O que é internet?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A Internet, às vezes chamada simplesmente de "Rede", é um sistema mundial de redes de computadores - uma rede de redes na qual os usuários de qualquer computador podem, se tiverem permissão, obter informações de qualquer outro computador em outros computadores.</a:t>
            </a:r>
          </a:p>
        </p:txBody>
      </p:sp>
    </p:spTree>
    <p:extLst>
      <p:ext uri="{BB962C8B-B14F-4D97-AF65-F5344CB8AC3E}">
        <p14:creationId xmlns:p14="http://schemas.microsoft.com/office/powerpoint/2010/main" val="164656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139190"/>
          </a:xfrm>
        </p:spPr>
        <p:txBody>
          <a:bodyPr/>
          <a:lstStyle/>
          <a:p>
            <a:r>
              <a:rPr lang="pt-BR" b="1" dirty="0"/>
              <a:t>Origem da internet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800" dirty="0"/>
              <a:t>Foi concebido pela Agência de Projetos de Pesquisa Avançada (ARPA) do governo dos EUA em 1969 e foi conhecido pela primeira vez como a </a:t>
            </a:r>
            <a:r>
              <a:rPr lang="pt-BR" sz="2800" dirty="0" err="1"/>
              <a:t>ARPANet</a:t>
            </a:r>
            <a:r>
              <a:rPr lang="pt-BR" sz="2800" dirty="0"/>
              <a:t>. O objetivo original era criar uma rede que permitisse aos usuários de um computador de pesquisa a uma universidade "conversar com" computadores de pesquisa em outras universidades. Um benefício colateral do projeto da </a:t>
            </a:r>
            <a:r>
              <a:rPr lang="pt-BR" sz="2800" dirty="0" err="1"/>
              <a:t>ARPANet</a:t>
            </a:r>
            <a:r>
              <a:rPr lang="pt-BR" sz="2800" dirty="0"/>
              <a:t> era que, como as mensagens podiam ser roteadas ou redirecionadas em mais de uma direção, a rede poderia continuar a funcionar mesmo se partes dela fossem destruídas no caso de um ataque militar ou outro desastre.</a:t>
            </a:r>
          </a:p>
        </p:txBody>
      </p:sp>
    </p:spTree>
    <p:extLst>
      <p:ext uri="{BB962C8B-B14F-4D97-AF65-F5344CB8AC3E}">
        <p14:creationId xmlns:p14="http://schemas.microsoft.com/office/powerpoint/2010/main" val="164687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ARPANet</a:t>
            </a:r>
            <a:r>
              <a:rPr lang="pt-BR" dirty="0"/>
              <a:t>(1969-1989)</a:t>
            </a:r>
          </a:p>
        </p:txBody>
      </p:sp>
      <p:pic>
        <p:nvPicPr>
          <p:cNvPr id="4" name="hC0YZ6c">
            <a:hlinkClick r:id="" action="ppaction://media"/>
            <a:extLst>
              <a:ext uri="{FF2B5EF4-FFF2-40B4-BE49-F238E27FC236}">
                <a16:creationId xmlns:a16="http://schemas.microsoft.com/office/drawing/2014/main" id="{166E01BB-9C21-4D7F-8E8B-6D3CAF11A9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7875" y="2141538"/>
            <a:ext cx="4865688" cy="3649662"/>
          </a:xfrm>
        </p:spPr>
      </p:pic>
    </p:spTree>
    <p:extLst>
      <p:ext uri="{BB962C8B-B14F-4D97-AF65-F5344CB8AC3E}">
        <p14:creationId xmlns:p14="http://schemas.microsoft.com/office/powerpoint/2010/main" val="264629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FF5BED3-4EE4-425F-A016-C272586B88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56B4CA-4519-432C-ABFD-F2AE5D70E0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03B64-A2F8-4473-8457-9A6A36B67B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C3CE7E-C09F-4DAB-A9B8-00CB40334B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pt-BR" sz="4400">
                <a:solidFill>
                  <a:srgbClr val="FFFFFF"/>
                </a:solidFill>
              </a:rPr>
              <a:t>O que são coisas?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56F4370A-AC08-4E4C-901A-98DE04297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805279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6681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que são sensores?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0287" y="1098035"/>
            <a:ext cx="10131425" cy="19356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Um sensor é um dispositivo capaz de detectar/captar ações ou estímulos externos e responder em consequência. Estes aparelhos podem transformar as grandezas físicas ou químicas em grandezas elétricas.</a:t>
            </a:r>
          </a:p>
        </p:txBody>
      </p:sp>
      <p:pic>
        <p:nvPicPr>
          <p:cNvPr id="4" name="giphy">
            <a:hlinkClick r:id="" action="ppaction://media"/>
            <a:extLst>
              <a:ext uri="{FF2B5EF4-FFF2-40B4-BE49-F238E27FC236}">
                <a16:creationId xmlns:a16="http://schemas.microsoft.com/office/drawing/2014/main" id="{8E31101B-FB46-4109-89BD-434525EFBB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5400" y="2996671"/>
            <a:ext cx="63722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2" y="118111"/>
            <a:ext cx="10131425" cy="819150"/>
          </a:xfrm>
        </p:spPr>
        <p:txBody>
          <a:bodyPr/>
          <a:lstStyle/>
          <a:p>
            <a:pPr algn="ctr"/>
            <a:r>
              <a:rPr lang="pt-BR" dirty="0"/>
              <a:t>Tipos de sensores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0D51067-3163-4093-8260-36D3106AB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262868"/>
              </p:ext>
            </p:extLst>
          </p:nvPr>
        </p:nvGraphicFramePr>
        <p:xfrm>
          <a:off x="927417" y="777868"/>
          <a:ext cx="10131426" cy="6080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142">
                  <a:extLst>
                    <a:ext uri="{9D8B030D-6E8A-4147-A177-3AD203B41FA5}">
                      <a16:colId xmlns:a16="http://schemas.microsoft.com/office/drawing/2014/main" val="165617015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3225242299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3899506973"/>
                    </a:ext>
                  </a:extLst>
                </a:gridCol>
              </a:tblGrid>
              <a:tr h="52255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Figura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Estímulo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23046"/>
                  </a:ext>
                </a:extLst>
              </a:tr>
              <a:tr h="53017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Acústico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Onda (Amplitude, fase, polarização), espectro, velocidade de onda.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5132029"/>
                  </a:ext>
                </a:extLst>
              </a:tr>
              <a:tr h="76850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Elétrico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Carregamento, corrente, tensão, permissividade e condutividade.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924282"/>
                  </a:ext>
                </a:extLst>
              </a:tr>
              <a:tr h="75877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Magnético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Campo magnético, fluxo magnético e permeabilidade.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175646"/>
                  </a:ext>
                </a:extLst>
              </a:tr>
              <a:tr h="66997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Óptico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Onda (amplitude, fase, polarização), velocidade de onda, índice de refração, emissividade, absorção, refletividade.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61234"/>
                  </a:ext>
                </a:extLst>
              </a:tr>
              <a:tr h="73845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Térmico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Temperatura, fluxo, calor específico, condutividade térmica.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9806"/>
                  </a:ext>
                </a:extLst>
              </a:tr>
              <a:tr h="80019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Mecânico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Posição (linear, angular), aceleração, força, massa, densidade, momento, torque, orientação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941878"/>
                  </a:ext>
                </a:extLst>
              </a:tr>
            </a:tbl>
          </a:graphicData>
        </a:graphic>
      </p:graphicFrame>
      <p:pic>
        <p:nvPicPr>
          <p:cNvPr id="10" name="Imagem 9" descr="Uma imagem contendo objeto&#10;&#10;Descrição gerada com alta confiança">
            <a:extLst>
              <a:ext uri="{FF2B5EF4-FFF2-40B4-BE49-F238E27FC236}">
                <a16:creationId xmlns:a16="http://schemas.microsoft.com/office/drawing/2014/main" id="{974BD0D0-1458-459E-BAA5-1A715EB2EB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49" y="1339612"/>
            <a:ext cx="1071562" cy="819150"/>
          </a:xfrm>
          <a:prstGeom prst="rect">
            <a:avLst/>
          </a:prstGeom>
        </p:spPr>
      </p:pic>
      <p:pic>
        <p:nvPicPr>
          <p:cNvPr id="2050" name="Picture 2" descr="eletrico sensor eletrico">
            <a:extLst>
              <a:ext uri="{FF2B5EF4-FFF2-40B4-BE49-F238E27FC236}">
                <a16:creationId xmlns:a16="http://schemas.microsoft.com/office/drawing/2014/main" id="{B5429335-E09D-418E-A1CA-437E5B98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30" y="2258831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dutivo magnetico sensor indutivo">
            <a:extLst>
              <a:ext uri="{FF2B5EF4-FFF2-40B4-BE49-F238E27FC236}">
                <a16:creationId xmlns:a16="http://schemas.microsoft.com/office/drawing/2014/main" id="{7A971D00-36AA-42E4-A8D6-4FC0C907A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79" y="3012811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tico sensor optico">
            <a:extLst>
              <a:ext uri="{FF2B5EF4-FFF2-40B4-BE49-F238E27FC236}">
                <a16:creationId xmlns:a16="http://schemas.microsoft.com/office/drawing/2014/main" id="{40ADD2ED-6F06-4D05-BE01-0FCB1307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30" y="3766791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mperatura termico sensor temperatura">
            <a:extLst>
              <a:ext uri="{FF2B5EF4-FFF2-40B4-BE49-F238E27FC236}">
                <a16:creationId xmlns:a16="http://schemas.microsoft.com/office/drawing/2014/main" id="{95A0F857-0D4D-4EBA-A12C-C5D499AFA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79" y="4998840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ecanico sensor mecanico">
            <a:extLst>
              <a:ext uri="{FF2B5EF4-FFF2-40B4-BE49-F238E27FC236}">
                <a16:creationId xmlns:a16="http://schemas.microsoft.com/office/drawing/2014/main" id="{8FDC16DF-7369-44EC-839A-AA622A12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49" y="5706751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6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27471CD-9C71-48BA-AD50-07390167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pt-BR" sz="4400"/>
              <a:t>Microcontroladores(mcu)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6B0BCD-2D95-458B-AB81-54758165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81845"/>
            <a:ext cx="10820400" cy="17557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000" dirty="0"/>
              <a:t>Microcontroladores (MCU) também foi referido para um microcontrolador de chip único, e componentes ativos. É uma ROM (memória somente de leitura), memória RAM, CPU, I / O (interfaces de entrada / saída) integradas em um microcomputador de chip único que são combinados em um chip para controlar diferentes aplicações.</a:t>
            </a:r>
          </a:p>
        </p:txBody>
      </p:sp>
      <p:pic>
        <p:nvPicPr>
          <p:cNvPr id="4" name="giphy (1)">
            <a:hlinkClick r:id="" action="ppaction://media"/>
            <a:extLst>
              <a:ext uri="{FF2B5EF4-FFF2-40B4-BE49-F238E27FC236}">
                <a16:creationId xmlns:a16="http://schemas.microsoft.com/office/drawing/2014/main" id="{F0A625EC-A0CB-4E3E-B152-C1CA07454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67250" y="3429000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9677405-CD96-40B7-8370-0A83BF3A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pt-BR" sz="4400"/>
              <a:t>Single-board computer(sbc)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5A609A-B3CF-4C6F-87F7-8B005C75B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000" dirty="0"/>
              <a:t>Um computador de placa única (SBC) é um computador completo construído em uma única placa de circuito, com microprocessador, memória, I / O (entrada / saída) e outros recursos necessários de um computador funcional.</a:t>
            </a:r>
          </a:p>
        </p:txBody>
      </p:sp>
      <p:pic>
        <p:nvPicPr>
          <p:cNvPr id="4" name="giphy (2)">
            <a:hlinkClick r:id="" action="ppaction://media"/>
            <a:extLst>
              <a:ext uri="{FF2B5EF4-FFF2-40B4-BE49-F238E27FC236}">
                <a16:creationId xmlns:a16="http://schemas.microsoft.com/office/drawing/2014/main" id="{5FDA0D7E-5888-497D-8C98-68BF1424F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0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7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288</TotalTime>
  <Words>650</Words>
  <Application>Microsoft Office PowerPoint</Application>
  <PresentationFormat>Widescreen</PresentationFormat>
  <Paragraphs>43</Paragraphs>
  <Slides>12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Internet of Things </vt:lpstr>
      <vt:lpstr>O que é internet?</vt:lpstr>
      <vt:lpstr>Origem da internet</vt:lpstr>
      <vt:lpstr>ARPANet(1969-1989)</vt:lpstr>
      <vt:lpstr>O que são coisas?</vt:lpstr>
      <vt:lpstr>O que são sensores?</vt:lpstr>
      <vt:lpstr>Tipos de sensores</vt:lpstr>
      <vt:lpstr>Microcontroladores(mcu)</vt:lpstr>
      <vt:lpstr>Single-board computer(sbc)</vt:lpstr>
      <vt:lpstr>cenário</vt:lpstr>
      <vt:lpstr>EXPLICAÇÃO DO CENÁRIO</vt:lpstr>
      <vt:lpstr>O que é internet das coisas(iot)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ANDRESSA FEITOSA DE SOUZA</dc:creator>
  <cp:lastModifiedBy>Andressa Feitosa</cp:lastModifiedBy>
  <cp:revision>22</cp:revision>
  <dcterms:created xsi:type="dcterms:W3CDTF">2018-04-09T11:10:29Z</dcterms:created>
  <dcterms:modified xsi:type="dcterms:W3CDTF">2018-04-09T22:00:36Z</dcterms:modified>
</cp:coreProperties>
</file>